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  <p:sldId id="269" r:id="rId3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" Target="slides/slide1.xml"/><Relationship Id="rId26" Type="http://schemas.openxmlformats.org/officeDocument/2006/relationships/slide" Target="slides/slide2.xml"/><Relationship Id="rId27" Type="http://schemas.openxmlformats.org/officeDocument/2006/relationships/slide" Target="slides/slide3.xml"/><Relationship Id="rId28" Type="http://schemas.openxmlformats.org/officeDocument/2006/relationships/slide" Target="slides/slide4.xml"/><Relationship Id="rId29" Type="http://schemas.openxmlformats.org/officeDocument/2006/relationships/slide" Target="slides/slide5.xml"/><Relationship Id="rId30" Type="http://schemas.openxmlformats.org/officeDocument/2006/relationships/slide" Target="slides/slide6.xml"/><Relationship Id="rId31" Type="http://schemas.openxmlformats.org/officeDocument/2006/relationships/slide" Target="slides/slide7.xml"/><Relationship Id="rId32" Type="http://schemas.openxmlformats.org/officeDocument/2006/relationships/slide" Target="slides/slide8.xml"/><Relationship Id="rId33" Type="http://schemas.openxmlformats.org/officeDocument/2006/relationships/slide" Target="slides/slide9.xml"/><Relationship Id="rId34" Type="http://schemas.openxmlformats.org/officeDocument/2006/relationships/slide" Target="slides/slide10.xml"/><Relationship Id="rId35" Type="http://schemas.openxmlformats.org/officeDocument/2006/relationships/slide" Target="slides/slide11.xml"/><Relationship Id="rId36" Type="http://schemas.openxmlformats.org/officeDocument/2006/relationships/slide" Target="slides/slide12.xml"/><Relationship Id="rId37" Type="http://schemas.openxmlformats.org/officeDocument/2006/relationships/slide" Target="slides/slide13.xml"/><Relationship Id="rId38" Type="http://schemas.openxmlformats.org/officeDocument/2006/relationships/slide" Target="slides/slide14.xml"/><Relationship Id="rId39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E3DF1A3-E865-405E-98DA-F126ADBB721B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872AD353-647A-4274-A8EE-176AF8A9E32A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7F6E6F76-3CA7-4984-992A-70BD2DC2EDE3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DC3FF04-0177-4E89-8226-F6F1CA73B543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9ABF8A3-D465-4917-B010-F819A5F49520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C40B4078-EF50-4C4F-B812-08EDF60CD1AB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B99911B-8ECC-475A-9FC2-472AFABCFB88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BA744D1D-07D9-4F77-B3D6-CA1E12B6552D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E1BEA70-9900-410B-A4DF-201D977697AE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F4D8CD66-61FD-44C9-BF54-884320365E1F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6A1EEEF3-1649-4609-A565-639982DF8202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A891F5-1DDE-42E8-B279-1C1730CF138F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C98C36EB-65F8-487E-B5AD-EB8802B7E80D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BA38613E-E469-4EFD-8C59-27611A735BEE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2"/>
          </p:nvPr>
        </p:nvSpPr>
        <p:spPr/>
        <p:txBody>
          <a:bodyPr/>
          <a:p>
            <a:fld id="{5136E883-D2B5-4091-B570-9FF0C00A42C1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45296D4C-A3A9-4AE1-8F77-5D2B83B0932E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D4B2743-B14D-4DE3-93C8-DF070489C5F1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DF16133-A017-461A-BC9F-C6DF2CDBFE4E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3079DC7-57D5-4DED-BBD4-74D76A749691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BFE2D24-B9FA-4655-B8A4-289A72341061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D09E62B-3532-4412-8BE0-E66B78238DCC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96C5278-CBF2-475E-A1A3-2DBD518ACB40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270D8B1-641B-45D7-83DA-2C284E48BD59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" name="Google Shape;11;p2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2" name="Google Shape;12;p2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" name="Google Shape;13;p2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ldNum" idx="1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EC8DF29-EE5B-4C02-BC41-56A2D497EFEE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62;p9"/>
          <p:cNvSpPr/>
          <p:nvPr/>
        </p:nvSpPr>
        <p:spPr>
          <a:xfrm>
            <a:off x="0" y="0"/>
            <a:ext cx="4569480" cy="51411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57" name="Google Shape;63;p9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58" name="Google Shape;64;p9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Google Shape;65;p9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60" name="PlaceHolder 1"/>
          <p:cNvSpPr>
            <a:spLocks noGrp="1"/>
          </p:cNvSpPr>
          <p:nvPr>
            <p:ph type="sldNum" idx="10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392F421-1170-41DC-884D-CB8DDC66D3E5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ldNum" idx="11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F4A23C7-A454-4AE1-9DF9-AACCA7A8D1BC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24;p4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63" name="Google Shape;25;p4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64" name="Google Shape;26;p4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65" name="Google Shape;27;p4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sldNum" idx="12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00B267C-CEBE-4196-A8A1-7863EC30508A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18;p3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72" name="Google Shape;19;p3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73" name="Google Shape;20;p3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74" name="PlaceHolder 1"/>
          <p:cNvSpPr>
            <a:spLocks noGrp="1"/>
          </p:cNvSpPr>
          <p:nvPr>
            <p:ph type="sldNum" idx="13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6069776-BBBC-4794-8071-88725E6C5612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56;p8"/>
          <p:cNvGrpSpPr/>
          <p:nvPr/>
        </p:nvGrpSpPr>
        <p:grpSpPr>
          <a:xfrm>
            <a:off x="530280" y="4185720"/>
            <a:ext cx="1340640" cy="15120"/>
            <a:chOff x="530280" y="4185720"/>
            <a:chExt cx="1340640" cy="15120"/>
          </a:xfrm>
        </p:grpSpPr>
        <p:sp>
          <p:nvSpPr>
            <p:cNvPr id="78" name="Google Shape;57;p8"/>
            <p:cNvSpPr/>
            <p:nvPr/>
          </p:nvSpPr>
          <p:spPr>
            <a:xfrm rot="16200000">
              <a:off x="1380600" y="3710520"/>
              <a:ext cx="15120" cy="96516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79" name="Google Shape;58;p8"/>
            <p:cNvSpPr/>
            <p:nvPr/>
          </p:nvSpPr>
          <p:spPr>
            <a:xfrm rot="16200000">
              <a:off x="1009440" y="3706560"/>
              <a:ext cx="15120" cy="973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80" name="PlaceHolder 1"/>
          <p:cNvSpPr>
            <a:spLocks noGrp="1"/>
          </p:cNvSpPr>
          <p:nvPr>
            <p:ph type="sldNum" idx="14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E808143-EBE6-49DF-A8BD-C08CF71F85A2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24;p4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84" name="Google Shape;25;p4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85" name="Google Shape;26;p4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86" name="Google Shape;27;p4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sldNum" idx="15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951709D-9501-494B-A6BC-F9E25CF6DAE0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24;p4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93" name="Google Shape;25;p4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94" name="Google Shape;26;p4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95" name="Google Shape;27;p4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sldNum" idx="16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B49904C-5BCB-4B43-B7E4-EAB3FDBD9711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8;p3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102" name="Google Shape;19;p3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03" name="Google Shape;20;p3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04" name="PlaceHolder 1"/>
          <p:cNvSpPr>
            <a:spLocks noGrp="1"/>
          </p:cNvSpPr>
          <p:nvPr>
            <p:ph type="sldNum" idx="17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C89B5BC-AE33-4B7F-A49F-FEACC3DDC7CC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24;p4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106" name="Google Shape;25;p4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107" name="Google Shape;26;p4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08" name="Google Shape;27;p4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sldNum" idx="18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03A5148-2D31-4788-B223-5E72445F8C47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24;p4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115" name="Google Shape;25;p4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116" name="Google Shape;26;p4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17" name="Google Shape;27;p4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sldNum" idx="19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1F84E49-4FC2-4E73-9A2F-E12A2CC391F9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74;p11"/>
          <p:cNvGrpSpPr/>
          <p:nvPr/>
        </p:nvGrpSpPr>
        <p:grpSpPr>
          <a:xfrm>
            <a:off x="530280" y="4185720"/>
            <a:ext cx="1340640" cy="15120"/>
            <a:chOff x="530280" y="4185720"/>
            <a:chExt cx="1340640" cy="15120"/>
          </a:xfrm>
        </p:grpSpPr>
        <p:sp>
          <p:nvSpPr>
            <p:cNvPr id="10" name="Google Shape;75;p11"/>
            <p:cNvSpPr/>
            <p:nvPr/>
          </p:nvSpPr>
          <p:spPr>
            <a:xfrm rot="16200000">
              <a:off x="1380600" y="3710520"/>
              <a:ext cx="15120" cy="96516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" name="Google Shape;76;p11"/>
            <p:cNvSpPr/>
            <p:nvPr/>
          </p:nvSpPr>
          <p:spPr>
            <a:xfrm rot="16200000">
              <a:off x="1009440" y="3706560"/>
              <a:ext cx="15120" cy="973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2" name="PlaceHolder 1"/>
          <p:cNvSpPr>
            <a:spLocks noGrp="1"/>
          </p:cNvSpPr>
          <p:nvPr>
            <p:ph type="sldNum" idx="2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5968F2B-DDF5-4B6D-A67D-8A15DB912A3A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24;p4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124" name="Google Shape;25;p4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125" name="Google Shape;26;p4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26" name="Google Shape;27;p4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sldNum" idx="20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AC5271C-9652-4388-A566-764DA0AC5874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8;p3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133" name="Google Shape;19;p3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34" name="Google Shape;20;p3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35" name="PlaceHolder 1"/>
          <p:cNvSpPr>
            <a:spLocks noGrp="1"/>
          </p:cNvSpPr>
          <p:nvPr>
            <p:ph type="sldNum" idx="21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9C48742-8EC8-4E33-A692-DD2B220D2824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8;p3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137" name="Google Shape;19;p3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38" name="Google Shape;20;p3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39" name="PlaceHolder 1"/>
          <p:cNvSpPr>
            <a:spLocks noGrp="1"/>
          </p:cNvSpPr>
          <p:nvPr>
            <p:ph type="sldNum" idx="22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266525D-0F4B-4DC5-A203-4645EC630F1A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56;p8"/>
          <p:cNvGrpSpPr/>
          <p:nvPr/>
        </p:nvGrpSpPr>
        <p:grpSpPr>
          <a:xfrm>
            <a:off x="530280" y="4185720"/>
            <a:ext cx="1340640" cy="15120"/>
            <a:chOff x="530280" y="4185720"/>
            <a:chExt cx="1340640" cy="15120"/>
          </a:xfrm>
        </p:grpSpPr>
        <p:sp>
          <p:nvSpPr>
            <p:cNvPr id="141" name="Google Shape;57;p8"/>
            <p:cNvSpPr/>
            <p:nvPr/>
          </p:nvSpPr>
          <p:spPr>
            <a:xfrm rot="16200000">
              <a:off x="1380600" y="3710520"/>
              <a:ext cx="15120" cy="96516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42" name="Google Shape;58;p8"/>
            <p:cNvSpPr/>
            <p:nvPr/>
          </p:nvSpPr>
          <p:spPr>
            <a:xfrm rot="16200000">
              <a:off x="1009440" y="3706560"/>
              <a:ext cx="15120" cy="973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43" name="PlaceHolder 1"/>
          <p:cNvSpPr>
            <a:spLocks noGrp="1"/>
          </p:cNvSpPr>
          <p:nvPr>
            <p:ph type="sldNum" idx="23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6FEBF48-4348-4B06-978E-1DE237C195AD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ldNum" idx="3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93F6FCC-1B7F-492F-95CE-773020274EA1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8;p3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15" name="Google Shape;19;p3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6" name="Google Shape;20;p3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7" name="PlaceHolder 1"/>
          <p:cNvSpPr>
            <a:spLocks noGrp="1"/>
          </p:cNvSpPr>
          <p:nvPr>
            <p:ph type="sldNum" idx="4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1AEF6CC-5B76-4CFA-9836-C3D7CFFE0AF4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4;p4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1" name="Google Shape;25;p4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22" name="Google Shape;26;p4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3" name="Google Shape;27;p4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sldNum" idx="5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06D0CE0-DC52-4490-8E01-46EB112EB044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32;p5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0" name="Google Shape;33;p5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31" name="Google Shape;34;p5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" name="Google Shape;35;p5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08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08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sldNum" idx="6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6CCB107-6A0E-4FA2-B1AB-EA2790E7714C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1;p6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1" name="Google Shape;42;p6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42" name="Google Shape;43;p6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3" name="Google Shape;44;p6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ldNum" idx="7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DDD8C39-41CE-474C-A815-5188B378EF04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8;p7"/>
          <p:cNvSpPr/>
          <p:nvPr/>
        </p:nvSpPr>
        <p:spPr>
          <a:xfrm>
            <a:off x="0" y="0"/>
            <a:ext cx="9141480" cy="485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8" name="Google Shape;49;p7"/>
          <p:cNvGrpSpPr/>
          <p:nvPr/>
        </p:nvGrpSpPr>
        <p:grpSpPr>
          <a:xfrm>
            <a:off x="530280" y="1207800"/>
            <a:ext cx="1340640" cy="15120"/>
            <a:chOff x="530280" y="1207800"/>
            <a:chExt cx="1340640" cy="15120"/>
          </a:xfrm>
        </p:grpSpPr>
        <p:sp>
          <p:nvSpPr>
            <p:cNvPr id="49" name="Google Shape;50;p7"/>
            <p:cNvSpPr/>
            <p:nvPr/>
          </p:nvSpPr>
          <p:spPr>
            <a:xfrm rot="16200000">
              <a:off x="1380600" y="732600"/>
              <a:ext cx="15120" cy="96516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0" name="Google Shape;51;p7"/>
            <p:cNvSpPr/>
            <p:nvPr/>
          </p:nvSpPr>
          <p:spPr>
            <a:xfrm rot="16200000">
              <a:off x="1009440" y="728640"/>
              <a:ext cx="15120" cy="9734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1" name="PlaceHolder 1"/>
          <p:cNvSpPr>
            <a:spLocks noGrp="1"/>
          </p:cNvSpPr>
          <p:nvPr>
            <p:ph type="sldNum" idx="8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1EBDBC6-10F3-424A-9752-DCB25F21784D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6;p8"/>
          <p:cNvGrpSpPr/>
          <p:nvPr/>
        </p:nvGrpSpPr>
        <p:grpSpPr>
          <a:xfrm>
            <a:off x="530280" y="4185720"/>
            <a:ext cx="1340640" cy="15120"/>
            <a:chOff x="530280" y="4185720"/>
            <a:chExt cx="1340640" cy="15120"/>
          </a:xfrm>
        </p:grpSpPr>
        <p:sp>
          <p:nvSpPr>
            <p:cNvPr id="53" name="Google Shape;57;p8"/>
            <p:cNvSpPr/>
            <p:nvPr/>
          </p:nvSpPr>
          <p:spPr>
            <a:xfrm rot="16200000">
              <a:off x="1380600" y="3710520"/>
              <a:ext cx="15120" cy="96516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4" name="Google Shape;58;p8"/>
            <p:cNvSpPr/>
            <p:nvPr/>
          </p:nvSpPr>
          <p:spPr>
            <a:xfrm rot="16200000">
              <a:off x="1009440" y="3706560"/>
              <a:ext cx="15120" cy="973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5" name="PlaceHolder 1"/>
          <p:cNvSpPr>
            <a:spLocks noGrp="1"/>
          </p:cNvSpPr>
          <p:nvPr>
            <p:ph type="sldNum" idx="9"/>
          </p:nvPr>
        </p:nvSpPr>
        <p:spPr>
          <a:xfrm>
            <a:off x="8536320" y="474984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57B02C3-EE6B-44A7-89A9-A9E423E39B61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2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2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8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www.fast.ai/" TargetMode="External"/><Relationship Id="rId2" Type="http://schemas.openxmlformats.org/officeDocument/2006/relationships/hyperlink" Target="https://www.youtube.com/@CNRS-FIDLE" TargetMode="External"/><Relationship Id="rId3" Type="http://schemas.openxmlformats.org/officeDocument/2006/relationships/hyperlink" Target="https://www.deeplearning.ai/" TargetMode="External"/><Relationship Id="rId4" Type="http://schemas.openxmlformats.org/officeDocument/2006/relationships/hyperlink" Target="https://feedly.com/" TargetMode="External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1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2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5640" cy="166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4200" spc="-1" strike="noStrike">
                <a:solidFill>
                  <a:schemeClr val="dk2"/>
                </a:solidFill>
                <a:latin typeface="Raleway"/>
                <a:ea typeface="Raleway"/>
              </a:rPr>
              <a:t>Modern NLP 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subTitle"/>
          </p:nvPr>
        </p:nvSpPr>
        <p:spPr>
          <a:xfrm>
            <a:off x="914400" y="2202480"/>
            <a:ext cx="7685640" cy="99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58888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4200" spc="-1" strike="noStrike">
                <a:solidFill>
                  <a:schemeClr val="dk2"/>
                </a:solidFill>
                <a:latin typeface="Raleway"/>
                <a:ea typeface="Raleway"/>
              </a:rPr>
              <a:t>Based on Deep Learning and Language models.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4200" spc="-1" strike="noStrike">
                <a:solidFill>
                  <a:schemeClr val="dk2"/>
                </a:solidFill>
                <a:latin typeface="Raleway"/>
                <a:ea typeface="Raleway"/>
              </a:rPr>
              <a:t>Day 2 Morning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0" y="3429000"/>
            <a:ext cx="9141480" cy="2770200"/>
          </a:xfrm>
          <a:prstGeom prst="rect">
            <a:avLst/>
          </a:prstGeom>
          <a:ln w="0">
            <a:noFill/>
          </a:ln>
        </p:spPr>
      </p:pic>
      <p:sp>
        <p:nvSpPr>
          <p:cNvPr id="147" name="Google Shape;88;p13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ffffff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From RNN to LSTM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88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89" name="" descr=""/>
          <p:cNvPicPr/>
          <p:nvPr/>
        </p:nvPicPr>
        <p:blipFill>
          <a:blip r:embed="rId3"/>
          <a:stretch/>
        </p:blipFill>
        <p:spPr>
          <a:xfrm>
            <a:off x="1828800" y="1348920"/>
            <a:ext cx="5714280" cy="3450960"/>
          </a:xfrm>
          <a:prstGeom prst="rect">
            <a:avLst/>
          </a:prstGeom>
          <a:ln w="0">
            <a:noFill/>
          </a:ln>
        </p:spPr>
      </p:pic>
      <p:sp>
        <p:nvSpPr>
          <p:cNvPr id="190" name="Google Shape;88;p 12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From LSTM to...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93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94" name="" descr=""/>
          <p:cNvPicPr/>
          <p:nvPr/>
        </p:nvPicPr>
        <p:blipFill>
          <a:blip r:embed="rId3"/>
          <a:stretch/>
        </p:blipFill>
        <p:spPr>
          <a:xfrm>
            <a:off x="5790240" y="0"/>
            <a:ext cx="3353040" cy="5142600"/>
          </a:xfrm>
          <a:prstGeom prst="rect">
            <a:avLst/>
          </a:prstGeom>
          <a:ln w="0">
            <a:noFill/>
          </a:ln>
        </p:spPr>
      </p:pic>
      <p:sp>
        <p:nvSpPr>
          <p:cNvPr id="195" name="PlaceHolder 8"/>
          <p:cNvSpPr/>
          <p:nvPr/>
        </p:nvSpPr>
        <p:spPr>
          <a:xfrm>
            <a:off x="685800" y="1371600"/>
            <a:ext cx="7686360" cy="53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rmAutofit fontScale="93333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Attention is All You Need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"/>
          <p:cNvSpPr/>
          <p:nvPr/>
        </p:nvSpPr>
        <p:spPr>
          <a:xfrm>
            <a:off x="685800" y="2286000"/>
            <a:ext cx="4800240" cy="205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</a:rPr>
              <a:t> </a:t>
            </a:r>
            <a:r>
              <a:rPr b="0" lang="en-US" sz="1300" spc="-1" strike="noStrike">
                <a:solidFill>
                  <a:srgbClr val="666666"/>
                </a:solidFill>
                <a:latin typeface="Lato"/>
              </a:rPr>
              <a:t>Employs </a:t>
            </a:r>
            <a:r>
              <a:rPr b="1" lang="en-US" sz="1300" spc="-1" strike="noStrike">
                <a:solidFill>
                  <a:srgbClr val="666666"/>
                </a:solidFill>
                <a:latin typeface="Lato"/>
              </a:rPr>
              <a:t>self-attention</a:t>
            </a:r>
            <a:r>
              <a:rPr b="0" lang="en-US" sz="1300" spc="-1" strike="noStrike">
                <a:solidFill>
                  <a:srgbClr val="666666"/>
                </a:solidFill>
                <a:latin typeface="Lato"/>
              </a:rPr>
              <a:t> mechanisms to assign varying degrees of importance to different words in a sentence, independently of their positions within the sequence.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</a:rPr>
              <a:t>   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</a:rPr>
              <a:t>Processes </a:t>
            </a:r>
            <a:r>
              <a:rPr b="1" lang="en-US" sz="1300" spc="-1" strike="noStrike">
                <a:solidFill>
                  <a:srgbClr val="666666"/>
                </a:solidFill>
                <a:latin typeface="Lato"/>
              </a:rPr>
              <a:t>entire sequences</a:t>
            </a:r>
            <a:r>
              <a:rPr b="0" lang="en-US" sz="1300" spc="-1" strike="noStrike">
                <a:solidFill>
                  <a:srgbClr val="666666"/>
                </a:solidFill>
                <a:latin typeface="Lato"/>
              </a:rPr>
              <a:t> of data in parallel, which significantly speeds up training and enhances the model's ability to handle long-range dependencies.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</a:rPr>
              <a:t>   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</a:rPr>
              <a:t>Does </a:t>
            </a:r>
            <a:r>
              <a:rPr b="1" lang="en-US" sz="1300" spc="-1" strike="noStrike">
                <a:solidFill>
                  <a:srgbClr val="666666"/>
                </a:solidFill>
                <a:latin typeface="Lato"/>
              </a:rPr>
              <a:t>not use any recurrent</a:t>
            </a:r>
            <a:r>
              <a:rPr b="0" lang="en-US" sz="1300" spc="-1" strike="noStrike">
                <a:solidFill>
                  <a:srgbClr val="666666"/>
                </a:solidFill>
                <a:latin typeface="Lato"/>
              </a:rPr>
              <a:t> architecture (no data flow from one time step to the next), unlike LSTM.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729360" y="864360"/>
            <a:ext cx="7018560" cy="298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3600" spc="-1" strike="noStrike">
                <a:solidFill>
                  <a:schemeClr val="lt1"/>
                </a:solidFill>
                <a:latin typeface="Raleway"/>
                <a:ea typeface="Raleway"/>
              </a:rPr>
              <a:t>Practice 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1"/>
          <a:stretch/>
        </p:blipFill>
        <p:spPr>
          <a:xfrm>
            <a:off x="7592040" y="360"/>
            <a:ext cx="1550160" cy="1160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6000" cy="1515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3600" spc="-1" strike="noStrike">
                <a:solidFill>
                  <a:schemeClr val="lt1"/>
                </a:solidFill>
                <a:latin typeface="Raleway"/>
                <a:ea typeface="Raleway"/>
              </a:rPr>
              <a:t>Annexes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sp>
        <p:nvSpPr>
          <p:cNvPr id="201" name="Google Shape;88;p 5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About Deep Learning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729360" y="2043000"/>
            <a:ext cx="7686360" cy="2756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fr" sz="1300" spc="-1" strike="noStrike" u="sng">
                <a:solidFill>
                  <a:srgbClr val="0000ee"/>
                </a:solidFill>
                <a:uFillTx/>
                <a:latin typeface="Lato"/>
                <a:ea typeface="Lato"/>
                <a:hlinkClick r:id="rId1"/>
              </a:rPr>
              <a:t>https://www.fast.ai/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fr" sz="1300" spc="-1" strike="noStrike" u="sng">
                <a:solidFill>
                  <a:srgbClr val="0000ee"/>
                </a:solidFill>
                <a:uFillTx/>
                <a:latin typeface="Lato"/>
                <a:ea typeface="Lato"/>
                <a:hlinkClick r:id="rId2"/>
              </a:rPr>
              <a:t>https://www.youtube.com/@CNRS-FIDLE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fr" sz="1300" spc="-1" strike="noStrike" u="sng">
                <a:solidFill>
                  <a:srgbClr val="0000ee"/>
                </a:solidFill>
                <a:uFillTx/>
                <a:latin typeface="Lato"/>
                <a:ea typeface="Lato"/>
                <a:hlinkClick r:id="rId3"/>
              </a:rPr>
              <a:t>https://www.deeplearning.ai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fr" sz="1300" spc="-1" strike="noStrike" u="sng">
                <a:solidFill>
                  <a:srgbClr val="0000ee"/>
                </a:solidFill>
                <a:uFillTx/>
                <a:latin typeface="Lato"/>
                <a:ea typeface="Lato"/>
                <a:hlinkClick r:id="rId4"/>
              </a:rPr>
              <a:t>https://feedly.com/</a:t>
            </a:r>
            <a:r>
              <a:rPr b="1" i="1" lang="fr" sz="1300" spc="-1" strike="noStrike" u="sng">
                <a:solidFill>
                  <a:srgbClr val="55308d"/>
                </a:solidFill>
                <a:uFillTx/>
                <a:latin typeface="Lato"/>
                <a:ea typeface="Lato"/>
              </a:rPr>
              <a:t> (Intell)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4" name="" descr=""/>
          <p:cNvPicPr/>
          <p:nvPr/>
        </p:nvPicPr>
        <p:blipFill>
          <a:blip r:embed="rId5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sp>
        <p:nvSpPr>
          <p:cNvPr id="205" name="Google Shape;88;p 7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29360" y="135468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2nd Day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29360" y="1828800"/>
            <a:ext cx="7686360" cy="296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Morning (~ 2h)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Smallest remainder of Day 1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King – Man + Woman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Using advanced embedding techniques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864000" indent="0">
              <a:lnSpc>
                <a:spcPct val="100000"/>
              </a:lnSpc>
              <a:spcBef>
                <a:spcPts val="1134"/>
              </a:spcBef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Afternoon (~ 4h)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Gentle introduction to delivery API + front End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Transfert learning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Fine Tuning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864000" indent="0">
              <a:lnSpc>
                <a:spcPct val="100000"/>
              </a:lnSpc>
              <a:spcBef>
                <a:spcPts val="1134"/>
              </a:spcBef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sp>
        <p:nvSpPr>
          <p:cNvPr id="152" name="Google Shape;88;p 1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ffffff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Google Shape;88;p 2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6000" cy="1515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3600" spc="-1" strike="noStrike">
                <a:solidFill>
                  <a:schemeClr val="lt1"/>
                </a:solidFill>
                <a:latin typeface="Raleway"/>
                <a:ea typeface="Raleway"/>
              </a:rPr>
              <a:t>First … Let’s Talk !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sp>
        <p:nvSpPr>
          <p:cNvPr id="156" name="Google Shape;88;p 3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Small Remainder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29360" y="2043000"/>
            <a:ext cx="7686360" cy="2756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Project and goups</a:t>
            </a:r>
            <a:endParaRPr b="0" i="1" lang="en-US" sz="1300" spc="-1" strike="noStrike">
              <a:solidFill>
                <a:srgbClr val="333333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i="1" lang="en-US" sz="1300" spc="-1" strike="noStrike">
              <a:solidFill>
                <a:srgbClr val="333333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VSCode / PyCharm</a:t>
            </a:r>
            <a:endParaRPr b="0" i="1" lang="en-US" sz="1300" spc="-1" strike="noStrike">
              <a:solidFill>
                <a:srgbClr val="333333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i="1" lang="en-US" sz="1300" spc="-1" strike="noStrike">
              <a:solidFill>
                <a:srgbClr val="333333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Github Account </a:t>
            </a:r>
            <a:endParaRPr b="0" i="1" lang="en-US" sz="1300" spc="-1" strike="noStrike">
              <a:solidFill>
                <a:srgbClr val="333333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i="1" lang="en-US" sz="1300" spc="-1" strike="noStrike">
              <a:solidFill>
                <a:srgbClr val="333333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OpenAI GPT API Key</a:t>
            </a:r>
            <a:endParaRPr b="0" i="1" lang="en-US" sz="1300" spc="-1" strike="noStrike">
              <a:solidFill>
                <a:srgbClr val="333333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i="1" lang="en-US" sz="1300" spc="-1" strike="noStrike">
              <a:solidFill>
                <a:srgbClr val="333333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Exam</a:t>
            </a:r>
            <a:endParaRPr b="0" i="1" lang="en-US" sz="1300" spc="-1" strike="noStrike">
              <a:solidFill>
                <a:srgbClr val="333333"/>
              </a:solidFill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sp>
        <p:nvSpPr>
          <p:cNvPr id="160" name="Google Shape;88;p 6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542880" y="68580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What is a Deep Learning Neural Network ?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612720" y="1371600"/>
            <a:ext cx="8185680" cy="342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Deep learning is a subfield of machine learning that focuses on using </a:t>
            </a: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neural networks</a:t>
            </a: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 with many layers—hence the term "deep."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Deep learning has been behind many recent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advancements in areas like </a:t>
            </a: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computer vision, natural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 </a:t>
            </a: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language processing</a:t>
            </a: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, and audio recognition.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Differences between </a:t>
            </a: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Deep Learning</a:t>
            </a: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 and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Classical Machine Learning : Model Complexity /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Feature Engineering / Handling Unstructured Data / Scalability with Data / Interpretability ...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sp>
        <p:nvSpPr>
          <p:cNvPr id="164" name="Google Shape;88;p 4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" name="" descr=""/>
          <p:cNvPicPr/>
          <p:nvPr/>
        </p:nvPicPr>
        <p:blipFill>
          <a:blip r:embed="rId2"/>
          <a:stretch/>
        </p:blipFill>
        <p:spPr>
          <a:xfrm>
            <a:off x="4583520" y="2024280"/>
            <a:ext cx="4571640" cy="2038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542520" y="62784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The Very First ‘not so deep’ Neural Network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68" name="" descr=""/>
          <p:cNvPicPr/>
          <p:nvPr/>
        </p:nvPicPr>
        <p:blipFill>
          <a:blip r:embed="rId2"/>
          <a:stretch/>
        </p:blipFill>
        <p:spPr>
          <a:xfrm>
            <a:off x="457200" y="1809000"/>
            <a:ext cx="4343040" cy="2305440"/>
          </a:xfrm>
          <a:prstGeom prst="rect">
            <a:avLst/>
          </a:prstGeom>
          <a:ln w="0">
            <a:noFill/>
          </a:ln>
        </p:spPr>
      </p:pic>
      <p:sp>
        <p:nvSpPr>
          <p:cNvPr id="169" name="Google Shape;88;p 8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" descr=""/>
          <p:cNvPicPr/>
          <p:nvPr/>
        </p:nvPicPr>
        <p:blipFill>
          <a:blip r:embed="rId3"/>
          <a:stretch/>
        </p:blipFill>
        <p:spPr>
          <a:xfrm>
            <a:off x="4800600" y="1817640"/>
            <a:ext cx="4006800" cy="2435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42520" y="60948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Most famous network : the CNN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1594440" y="1828800"/>
            <a:ext cx="6405840" cy="2885400"/>
          </a:xfrm>
          <a:prstGeom prst="rect">
            <a:avLst/>
          </a:prstGeom>
          <a:ln w="0">
            <a:noFill/>
          </a:ln>
        </p:spPr>
      </p:pic>
      <p:pic>
        <p:nvPicPr>
          <p:cNvPr id="173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74" name="" descr=""/>
          <p:cNvPicPr/>
          <p:nvPr/>
        </p:nvPicPr>
        <p:blipFill>
          <a:blip r:embed="rId3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sp>
        <p:nvSpPr>
          <p:cNvPr id="175" name="Google Shape;88;p 9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542520" y="60948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Most important Feature in DL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78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79" name="" descr=""/>
          <p:cNvPicPr/>
          <p:nvPr/>
        </p:nvPicPr>
        <p:blipFill>
          <a:blip r:embed="rId3"/>
          <a:stretch/>
        </p:blipFill>
        <p:spPr>
          <a:xfrm>
            <a:off x="1600560" y="1600200"/>
            <a:ext cx="6400080" cy="2749680"/>
          </a:xfrm>
          <a:prstGeom prst="rect">
            <a:avLst/>
          </a:prstGeom>
          <a:ln w="0">
            <a:noFill/>
          </a:ln>
        </p:spPr>
      </p:pic>
      <p:sp>
        <p:nvSpPr>
          <p:cNvPr id="180" name="Google Shape;88;p 10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42520" y="627840"/>
            <a:ext cx="7686360" cy="53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Better for NLP : The RNN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2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83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50160" cy="1160640"/>
          </a:xfrm>
          <a:prstGeom prst="rect">
            <a:avLst/>
          </a:prstGeom>
          <a:ln w="0">
            <a:noFill/>
          </a:ln>
        </p:spPr>
      </p:pic>
      <p:pic>
        <p:nvPicPr>
          <p:cNvPr id="184" name="" descr=""/>
          <p:cNvPicPr/>
          <p:nvPr/>
        </p:nvPicPr>
        <p:blipFill>
          <a:blip r:embed="rId3"/>
          <a:stretch/>
        </p:blipFill>
        <p:spPr>
          <a:xfrm>
            <a:off x="1185480" y="1416240"/>
            <a:ext cx="6586920" cy="3155760"/>
          </a:xfrm>
          <a:prstGeom prst="rect">
            <a:avLst/>
          </a:prstGeom>
          <a:ln w="0">
            <a:noFill/>
          </a:ln>
        </p:spPr>
      </p:pic>
      <p:sp>
        <p:nvSpPr>
          <p:cNvPr id="185" name="Google Shape;88;p 11"/>
          <p:cNvSpPr/>
          <p:nvPr/>
        </p:nvSpPr>
        <p:spPr>
          <a:xfrm>
            <a:off x="7772400" y="4816440"/>
            <a:ext cx="134928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</TotalTime>
  <Application>LibreOffice/7.6.5.2$Linux_X86_64 LibreOffice_project/60$Build-2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2024-04-16T10:33:39Z</dcterms:modified>
  <cp:revision>101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